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CC36E-043C-4E4C-8449-C9F408C6F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2EDB4C-5470-4C7F-A8C8-592CCD62C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86E7C-5AC5-4C8F-B4AA-0CEA1572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F1A81F-716A-47D3-8B5A-B01560EE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A03C6A-AFBB-4E73-9813-F4F5EDDA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0B0A9-83B7-4C38-AD96-6BD03B6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9E494F-F931-411A-B762-60530C53D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0AD52-235D-4F74-AA8F-EA4E915D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35968A-AB46-4D3B-A7EB-6E565AD2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3AB864-001E-433D-A5F0-0C95EEDC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0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2CB2CD-854B-4B94-82F6-3F3EF0A18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38152A-4B1A-42D4-B806-F03AE733A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5059E-9E00-47A1-A1BB-67402070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E2560-8364-429F-AD0B-D0AF7F6D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EDE880-1B2E-4B7C-A6B2-F8E369C9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876A1-664A-446A-86DD-351213C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4CAFA-B170-48B1-B7D3-586F753D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193FD-D147-40DD-9D07-1F46F1A0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E00C5-11BD-494B-9DDE-E68B80A0E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5DB723-F652-4F31-B28C-882155CF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B48E4-6E13-40CE-ADD8-7CB747EB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1BFA4F-A8B8-457A-92F9-0B86AE931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6100DA-9D2F-41C0-964D-5B9DA4BC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564D0-5B1C-4F41-A1E7-BC3E75858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9AB87-A70C-45C6-844E-2B562B55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4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3DC94-4BF6-4060-9D77-E1DC1681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CE206-372F-455B-85E1-868452506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F0B64B-2692-40FC-BA1B-BC40F71EB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8455F-E90C-416A-A7D4-49100841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7766B7-F988-4389-A6E5-88CE6CF3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3C859-80B8-4276-B453-A553992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30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172CA-0B3A-40BD-89F2-3079D2FFF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34086C-B27E-4347-852D-AB331831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E32F91-3557-4AD0-9333-D3592EADB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4DE860-6AC5-4F97-830A-344A14569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E758EE-F76C-4CA7-9352-49453DFC0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2B1ABE-898D-410F-8D72-F93F574C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92F3AD-DA60-4AF6-96EF-FDA2DEAC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0AA52B-5380-461D-BC2D-E59D3EA1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3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8B4B1-52E6-486E-98E9-F2E10211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6E71D3-79BD-4915-A602-63E6A473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901995-AAC6-4FC6-BC11-0AB97DCA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A1437B-52CD-4224-A9A9-4BEC9FD7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4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49FEA4-B703-4F25-9C23-1D5098E5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81524B-4759-4FF6-AD7E-C1CEFB7F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E85E06-D375-4963-BFA1-02D2CBE8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1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45BFF-B666-4EA4-9D56-DD67CA1C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C9571-F26E-4896-B2CA-09C4EDEA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F96F20-BB85-4B6D-A268-F5423ABFF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84252C-64C7-4305-80E5-4C727049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ED8429-1097-48F1-8E7B-669BF112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939AF7-D0DC-4B8E-B3E2-8CC14EB8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5D5DB-24AB-453C-ADAC-BDC342DD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C56101-F8B7-4D7D-ACBC-F7B014E1F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232D7-59FA-461D-A66F-AD4E2823C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F7901F-6EB5-48E4-B6D5-B3D5ED7E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1F0F0A-9AE2-430A-AAF8-85B6BD3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706450-466F-453D-A53E-128B79C8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4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5879DF-AB1B-41D3-9740-7D91E864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8C2018-4E96-4BBB-B2A9-35EB9C83C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A62AA-597F-4800-894C-378F9B7B7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059A4-AB1F-439D-964F-A28FA396FAC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BA23A-EFA7-425C-9338-B04E9A9AE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670F6-8BBA-4FAF-8F28-D84F4D6DD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7FC2A-4457-45D3-B245-5D9DBC68C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skkim12345" TargetMode="External"/><Relationship Id="rId2" Type="http://schemas.openxmlformats.org/officeDocument/2006/relationships/hyperlink" Target="http://blog.naver.com/skkim12345/22106542481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://gractor.tistory.com/entry/%EC%A6%9D%EA%B0%95%ED%98%84%EC%8B%A4AR-%EA%B0%80%EC%83%81%ED%98%84%EC%8B%A4VR-%EC%9C%B5%ED%95%A9%ED%98%84%EC%8B%A4MR-%EC%B0%A8%EC%9D%B4%EC%A0%90%EC%97%90-%EB%8C%80%ED%95%B4-%EC%95%8C%EC%95%84%EB%B3%B4%EC%9E%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FD9F9-F0B3-4769-B75A-670934E9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 AR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7924E-443E-4224-BD70-46DD6894E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AR</a:t>
            </a:r>
            <a:r>
              <a:rPr lang="zh-CN" altLang="en-US" dirty="0"/>
              <a:t>是将虚拟信息加在真实环境中，来增强真实环境；</a:t>
            </a:r>
            <a:endParaRPr lang="en-US" altLang="zh-CN" dirty="0"/>
          </a:p>
          <a:p>
            <a:pPr fontAlgn="base"/>
            <a:r>
              <a:rPr lang="en-US" altLang="zh-CN" dirty="0"/>
              <a:t>MR</a:t>
            </a:r>
            <a:r>
              <a:rPr lang="zh-CN" altLang="en-US" dirty="0"/>
              <a:t>定义是：将真实世界和虚拟世界混合在一起，来产生新的可视化环境，环境中同时包含了物理实体与虚拟信息，并且必须是「</a:t>
            </a:r>
            <a:r>
              <a:rPr lang="zh-CN" altLang="en-US" b="1" dirty="0">
                <a:solidFill>
                  <a:srgbClr val="FF0000"/>
                </a:solidFill>
              </a:rPr>
              <a:t>实时的</a:t>
            </a:r>
            <a:r>
              <a:rPr lang="zh-CN" altLang="en-US" dirty="0"/>
              <a:t>」。</a:t>
            </a:r>
            <a:endParaRPr lang="en-US" altLang="zh-CN" dirty="0"/>
          </a:p>
          <a:p>
            <a:pPr fontAlgn="base"/>
            <a:r>
              <a:rPr lang="en-US" altLang="zh-CN" dirty="0"/>
              <a:t>MR</a:t>
            </a:r>
            <a:r>
              <a:rPr lang="zh-CN" altLang="en-US" dirty="0"/>
              <a:t>的代表设备：</a:t>
            </a:r>
            <a:r>
              <a:rPr lang="en-US" altLang="zh-CN" dirty="0" err="1"/>
              <a:t>Hololens</a:t>
            </a:r>
            <a:r>
              <a:rPr lang="zh-CN" altLang="en-US" dirty="0"/>
              <a:t>与</a:t>
            </a:r>
            <a:r>
              <a:rPr lang="en-US" altLang="zh-CN" dirty="0"/>
              <a:t>Magic Leap</a:t>
            </a:r>
            <a:r>
              <a:rPr lang="zh-CN" altLang="en-US" dirty="0"/>
              <a:t>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F8A0D4-EB5E-4735-8089-51719973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9397"/>
            <a:ext cx="10515600" cy="5357566"/>
          </a:xfrm>
        </p:spPr>
        <p:txBody>
          <a:bodyPr>
            <a:normAutofit/>
          </a:bodyPr>
          <a:lstStyle/>
          <a:p>
            <a:r>
              <a:rPr lang="ko-KR" altLang="en-US" dirty="0"/>
              <a:t>현실과 가상이 자연스럽게 연결된 스마트 환경으로 가상현실의 몰입도와 증강현실의 현실감을 결합</a:t>
            </a:r>
            <a:r>
              <a:rPr lang="en-US" altLang="ko-KR" dirty="0"/>
              <a:t>, </a:t>
            </a:r>
            <a:r>
              <a:rPr lang="ko-KR" altLang="en-US" dirty="0"/>
              <a:t>융합하여 만들어 낸다는 것이 특징이다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[</a:t>
            </a:r>
            <a:r>
              <a:rPr lang="ko-KR" altLang="en-US" b="1" dirty="0"/>
              <a:t>출처</a:t>
            </a:r>
            <a:r>
              <a:rPr lang="en-US" altLang="ko-KR" b="1" dirty="0"/>
              <a:t>]</a:t>
            </a:r>
            <a:r>
              <a:rPr lang="ko-KR" altLang="en-US" dirty="0"/>
              <a:t> </a:t>
            </a:r>
            <a:r>
              <a:rPr lang="ko-KR" altLang="en-US" dirty="0">
                <a:hlinkClick r:id="rId2"/>
              </a:rPr>
              <a:t>증강현실</a:t>
            </a:r>
            <a:r>
              <a:rPr lang="en-US" altLang="ko-KR" dirty="0">
                <a:hlinkClick r:id="rId2"/>
              </a:rPr>
              <a:t>(AR) vs </a:t>
            </a:r>
            <a:r>
              <a:rPr lang="ko-KR" altLang="en-US" dirty="0">
                <a:hlinkClick r:id="rId2"/>
              </a:rPr>
              <a:t>혼합현실</a:t>
            </a:r>
            <a:r>
              <a:rPr lang="en-US" altLang="ko-KR" dirty="0">
                <a:hlinkClick r:id="rId2"/>
              </a:rPr>
              <a:t>(MR)</a:t>
            </a:r>
            <a:r>
              <a:rPr lang="en-US" altLang="ko-KR" dirty="0"/>
              <a:t>|</a:t>
            </a:r>
            <a:r>
              <a:rPr lang="ko-KR" altLang="en-US" b="1" dirty="0"/>
              <a:t>작성자</a:t>
            </a:r>
            <a:r>
              <a:rPr lang="ko-KR" altLang="en-US" dirty="0"/>
              <a:t> </a:t>
            </a:r>
            <a:r>
              <a:rPr lang="ko-KR" altLang="en-US" dirty="0">
                <a:hlinkClick r:id="rId3"/>
              </a:rPr>
              <a:t>엔지니어 작가</a:t>
            </a:r>
            <a:endParaRPr lang="en-US" altLang="ko-KR" dirty="0"/>
          </a:p>
          <a:p>
            <a:r>
              <a:rPr lang="ko-KR" altLang="en-US" dirty="0"/>
              <a:t>당연하지만</a:t>
            </a:r>
            <a:r>
              <a:rPr lang="en-US" altLang="ko-KR" dirty="0"/>
              <a:t>, VR</a:t>
            </a:r>
            <a:r>
              <a:rPr lang="ko-KR" altLang="en-US" dirty="0"/>
              <a:t>과 </a:t>
            </a:r>
            <a:r>
              <a:rPr lang="en-US" altLang="ko-KR" dirty="0"/>
              <a:t>AR</a:t>
            </a:r>
            <a:r>
              <a:rPr lang="ko-KR" altLang="en-US" dirty="0"/>
              <a:t>모두 해당 기기가 있어야 볼 수 있다</a:t>
            </a:r>
            <a:r>
              <a:rPr lang="en-US" altLang="ko-KR" dirty="0"/>
              <a:t>, </a:t>
            </a:r>
            <a:r>
              <a:rPr lang="ko-KR" altLang="en-US" dirty="0"/>
              <a:t>여러 명이서 함께 볼 수 없다</a:t>
            </a:r>
            <a:r>
              <a:rPr lang="en-US" altLang="ko-KR" dirty="0"/>
              <a:t>, </a:t>
            </a:r>
            <a:r>
              <a:rPr lang="ko-KR" altLang="en-US" dirty="0"/>
              <a:t>현실감이 떨어진다는 한계가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  <a:r>
              <a:rPr lang="ko-KR" altLang="en-US" dirty="0"/>
              <a:t>융합현실</a:t>
            </a:r>
            <a:r>
              <a:rPr lang="en-US" altLang="ko-KR" dirty="0"/>
              <a:t>(MR)</a:t>
            </a:r>
            <a:r>
              <a:rPr lang="ko-KR" altLang="en-US" dirty="0"/>
              <a:t>은 많은 사람들이 동시에 경험하는 등 </a:t>
            </a:r>
            <a:r>
              <a:rPr lang="en-US" altLang="ko-KR" dirty="0"/>
              <a:t>VR</a:t>
            </a:r>
            <a:r>
              <a:rPr lang="ko-KR" altLang="en-US" dirty="0"/>
              <a:t>과 </a:t>
            </a:r>
            <a:r>
              <a:rPr lang="en-US" altLang="ko-KR" dirty="0"/>
              <a:t>AR</a:t>
            </a:r>
            <a:r>
              <a:rPr lang="ko-KR" altLang="en-US" dirty="0"/>
              <a:t>의 한계를 극복한 기술 이라고 할 수 있겠습니다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출처</a:t>
            </a:r>
            <a:r>
              <a:rPr lang="en-US" altLang="ko-KR" dirty="0"/>
              <a:t>: </a:t>
            </a:r>
            <a:r>
              <a:rPr lang="en-US" altLang="ko-KR" dirty="0">
                <a:hlinkClick r:id="rId4"/>
              </a:rPr>
              <a:t>http://gractor.tistory.com/entry/</a:t>
            </a:r>
            <a:r>
              <a:rPr lang="ko-KR" altLang="en-US" dirty="0">
                <a:hlinkClick r:id="rId4"/>
              </a:rPr>
              <a:t>증강현실</a:t>
            </a:r>
            <a:r>
              <a:rPr lang="en-US" altLang="ko-KR" dirty="0">
                <a:hlinkClick r:id="rId4"/>
              </a:rPr>
              <a:t>AR-</a:t>
            </a:r>
            <a:r>
              <a:rPr lang="ko-KR" altLang="en-US" dirty="0">
                <a:hlinkClick r:id="rId4"/>
              </a:rPr>
              <a:t>가상현실</a:t>
            </a:r>
            <a:r>
              <a:rPr lang="en-US" altLang="ko-KR" dirty="0">
                <a:hlinkClick r:id="rId4"/>
              </a:rPr>
              <a:t>VR-</a:t>
            </a:r>
            <a:r>
              <a:rPr lang="ko-KR" altLang="en-US" dirty="0">
                <a:hlinkClick r:id="rId4"/>
              </a:rPr>
              <a:t>융합현실</a:t>
            </a:r>
            <a:r>
              <a:rPr lang="en-US" altLang="ko-KR" dirty="0">
                <a:hlinkClick r:id="rId4"/>
              </a:rPr>
              <a:t>MR-</a:t>
            </a:r>
            <a:r>
              <a:rPr lang="ko-KR" altLang="en-US" dirty="0">
                <a:hlinkClick r:id="rId4"/>
              </a:rPr>
              <a:t>차이점에</a:t>
            </a:r>
            <a:r>
              <a:rPr lang="en-US" altLang="ko-KR" dirty="0">
                <a:hlinkClick r:id="rId4"/>
              </a:rPr>
              <a:t>-</a:t>
            </a:r>
            <a:r>
              <a:rPr lang="ko-KR" altLang="en-US" dirty="0">
                <a:hlinkClick r:id="rId4"/>
              </a:rPr>
              <a:t>대해</a:t>
            </a:r>
            <a:r>
              <a:rPr lang="en-US" altLang="ko-KR" dirty="0">
                <a:hlinkClick r:id="rId4"/>
              </a:rPr>
              <a:t>-</a:t>
            </a:r>
            <a:r>
              <a:rPr lang="ko-KR" altLang="en-US" dirty="0">
                <a:hlinkClick r:id="rId4"/>
              </a:rPr>
              <a:t>알아보자</a:t>
            </a:r>
            <a:r>
              <a:rPr lang="ko-KR" altLang="en-US" dirty="0"/>
              <a:t> </a:t>
            </a:r>
            <a:r>
              <a:rPr lang="en-US" altLang="ko-KR" dirty="0"/>
              <a:t>[</a:t>
            </a:r>
            <a:r>
              <a:rPr lang="ko-KR" altLang="en-US" dirty="0"/>
              <a:t>그렉터</a:t>
            </a:r>
            <a:r>
              <a:rPr lang="en-US" altLang="ko-KR" dirty="0"/>
              <a:t>]</a:t>
            </a:r>
            <a:br>
              <a:rPr lang="ko-KR" altLang="en-US" dirty="0"/>
            </a:br>
            <a:br>
              <a:rPr lang="ko-KR" altLang="en-US" dirty="0"/>
            </a:br>
            <a:br>
              <a:rPr lang="ko-KR" altLang="en-US" dirty="0"/>
            </a:b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0D44D-429E-4939-8BBB-05A5A9970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62" y="4085112"/>
            <a:ext cx="10679466" cy="17418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DC6C7BC-BFEB-4ED2-A0E2-D10DBEAE871E}"/>
              </a:ext>
            </a:extLst>
          </p:cNvPr>
          <p:cNvSpPr/>
          <p:nvPr/>
        </p:nvSpPr>
        <p:spPr>
          <a:xfrm>
            <a:off x="4180114" y="5118265"/>
            <a:ext cx="5094514" cy="3800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6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02589F-E56C-40D0-A090-7E0D29FA7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459" y="723441"/>
            <a:ext cx="6741158" cy="2068956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19E85964-DF49-4607-A851-F0B79870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9" y="3499191"/>
            <a:ext cx="7180545" cy="23477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1681384-DE79-4ADD-9EEA-8483757CC819}"/>
              </a:ext>
            </a:extLst>
          </p:cNvPr>
          <p:cNvSpPr/>
          <p:nvPr/>
        </p:nvSpPr>
        <p:spPr>
          <a:xfrm>
            <a:off x="8146472" y="3657419"/>
            <a:ext cx="35388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代表虚拟环境，</a:t>
            </a:r>
            <a:r>
              <a:rPr lang="en-US" altLang="zh-CN" dirty="0"/>
              <a:t>0</a:t>
            </a:r>
            <a:r>
              <a:rPr lang="zh-CN" altLang="en-US" dirty="0"/>
              <a:t>代表真实环境，越靠近</a:t>
            </a:r>
            <a:r>
              <a:rPr lang="en-US" altLang="zh-CN" dirty="0"/>
              <a:t>1</a:t>
            </a:r>
            <a:r>
              <a:rPr lang="zh-CN" altLang="en-US" dirty="0"/>
              <a:t>，虚拟成分越多，真实成分越少：娱乐成分越多，应用成分越少，反之相反。那么</a:t>
            </a:r>
            <a:r>
              <a:rPr lang="en-US" dirty="0"/>
              <a:t>VR</a:t>
            </a:r>
            <a:r>
              <a:rPr lang="zh-CN" altLang="en-US" dirty="0"/>
              <a:t>则位于</a:t>
            </a:r>
            <a:r>
              <a:rPr lang="en-US" altLang="zh-CN" dirty="0"/>
              <a:t>1</a:t>
            </a:r>
            <a:r>
              <a:rPr lang="zh-CN" altLang="en-US" dirty="0"/>
              <a:t>处，</a:t>
            </a:r>
            <a:r>
              <a:rPr lang="en-US" dirty="0"/>
              <a:t>AR</a:t>
            </a:r>
            <a:r>
              <a:rPr lang="zh-CN" altLang="en-US" dirty="0"/>
              <a:t>更靠近</a:t>
            </a:r>
            <a:r>
              <a:rPr lang="en-US" altLang="zh-CN" dirty="0"/>
              <a:t>0</a:t>
            </a:r>
            <a:r>
              <a:rPr lang="zh-CN" altLang="en-US" dirty="0"/>
              <a:t>处，</a:t>
            </a:r>
            <a:r>
              <a:rPr lang="en-US" dirty="0"/>
              <a:t>MR</a:t>
            </a:r>
            <a:r>
              <a:rPr lang="zh-CN" altLang="en-US" dirty="0"/>
              <a:t>位于</a:t>
            </a:r>
            <a:r>
              <a:rPr lang="en-US" dirty="0"/>
              <a:t>VR</a:t>
            </a:r>
            <a:r>
              <a:rPr lang="zh-CN" altLang="en-US" dirty="0"/>
              <a:t>与</a:t>
            </a:r>
            <a:r>
              <a:rPr lang="en-US" dirty="0"/>
              <a:t>AR</a:t>
            </a:r>
            <a:r>
              <a:rPr lang="zh-CN" altLang="en-US" dirty="0"/>
              <a:t>之间。</a:t>
            </a:r>
            <a:r>
              <a:rPr lang="en-US" dirty="0"/>
              <a:t>Microsoft</a:t>
            </a:r>
            <a:r>
              <a:rPr lang="zh-CN" altLang="en-US" dirty="0"/>
              <a:t>的</a:t>
            </a:r>
            <a:r>
              <a:rPr lang="en-US" dirty="0" err="1"/>
              <a:t>Hololens</a:t>
            </a:r>
            <a:r>
              <a:rPr lang="zh-CN" altLang="en-US" dirty="0"/>
              <a:t>是目前</a:t>
            </a:r>
            <a:r>
              <a:rPr lang="en-US" dirty="0"/>
              <a:t>MR</a:t>
            </a:r>
            <a:r>
              <a:rPr lang="zh-CN" altLang="en-US" dirty="0"/>
              <a:t>最典型的产品；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196F85-8D79-472C-909B-90A65A573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296" y="723441"/>
            <a:ext cx="3647023" cy="201806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01291F-81C2-4D9E-8E22-FC06880FA20D}"/>
              </a:ext>
            </a:extLst>
          </p:cNvPr>
          <p:cNvCxnSpPr>
            <a:cxnSpLocks/>
          </p:cNvCxnSpPr>
          <p:nvPr/>
        </p:nvCxnSpPr>
        <p:spPr>
          <a:xfrm flipV="1">
            <a:off x="5557652" y="1330036"/>
            <a:ext cx="2290472" cy="771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42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9C906-7D88-4814-873E-76A9B103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MR </a:t>
            </a:r>
            <a:r>
              <a:rPr lang="en-US" dirty="0" err="1"/>
              <a:t>Differents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C103A2-C9AD-43FE-B87B-4F5E85A4F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5672"/>
            <a:ext cx="10515600" cy="489263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第一，虚拟物体的相对位置，是否随设备的移动而移动</a:t>
            </a:r>
            <a:endParaRPr lang="en-US" altLang="zh-CN" b="1" dirty="0"/>
          </a:p>
          <a:p>
            <a:pPr lvl="1"/>
            <a:r>
              <a:rPr lang="zh-CN" altLang="en-US" dirty="0"/>
              <a:t>如果是，就是</a:t>
            </a:r>
            <a:r>
              <a:rPr lang="en-US" altLang="zh-CN" dirty="0"/>
              <a:t>AR</a:t>
            </a:r>
            <a:r>
              <a:rPr lang="zh-CN" altLang="en-US" dirty="0"/>
              <a:t>设备；如果不是，就是</a:t>
            </a:r>
            <a:r>
              <a:rPr lang="en-US" altLang="zh-CN" dirty="0"/>
              <a:t>MR</a:t>
            </a:r>
            <a:r>
              <a:rPr lang="zh-CN" altLang="en-US" dirty="0"/>
              <a:t>设备。</a:t>
            </a:r>
            <a:endParaRPr lang="en-US" altLang="zh-CN" dirty="0"/>
          </a:p>
          <a:p>
            <a:r>
              <a:rPr lang="zh-CN" altLang="en-US" b="1" dirty="0"/>
              <a:t>第二，在理想状态下（数字光场没有信息损失），虚拟物体与真实物体是否能被区分</a:t>
            </a:r>
            <a:endParaRPr lang="en-US" altLang="zh-CN" b="1" dirty="0"/>
          </a:p>
          <a:p>
            <a:pPr lvl="1"/>
            <a:r>
              <a:rPr lang="en-US" altLang="zh-CN" dirty="0"/>
              <a:t>AR</a:t>
            </a:r>
            <a:r>
              <a:rPr lang="zh-CN" altLang="en-US" dirty="0"/>
              <a:t>设备创造的虚拟物体，是可以明显看出是虚拟的，比如</a:t>
            </a:r>
            <a:r>
              <a:rPr lang="en-US" altLang="zh-CN" dirty="0" err="1"/>
              <a:t>FaceU</a:t>
            </a:r>
            <a:r>
              <a:rPr lang="zh-CN" altLang="en-US" dirty="0"/>
              <a:t>在用户脸上打出的虚拟物品、</a:t>
            </a:r>
            <a:r>
              <a:rPr lang="en-US" altLang="zh-CN" dirty="0"/>
              <a:t>Google Glass</a:t>
            </a:r>
            <a:r>
              <a:rPr lang="zh-CN" altLang="en-US" dirty="0"/>
              <a:t>投射出的随你而动的虚拟信息；而</a:t>
            </a:r>
            <a:r>
              <a:rPr lang="en-US" altLang="zh-CN" dirty="0"/>
              <a:t>Magic Leap</a:t>
            </a:r>
            <a:r>
              <a:rPr lang="zh-CN" altLang="en-US" dirty="0"/>
              <a:t>，用户看到的虚拟物体和真实物体几乎是无法区分的（这里主要涉及数字光场技术，</a:t>
            </a:r>
            <a:r>
              <a:rPr lang="en-US" altLang="zh-CN" dirty="0"/>
              <a:t>Digital Light Field</a:t>
            </a:r>
            <a:r>
              <a:rPr lang="zh-CN" altLang="en-US" dirty="0"/>
              <a:t>。</a:t>
            </a:r>
            <a:r>
              <a:rPr lang="en-US" altLang="zh-CN" dirty="0"/>
              <a:t>AR</a:t>
            </a:r>
            <a:r>
              <a:rPr lang="zh-CN" altLang="en-US" dirty="0"/>
              <a:t>设备使用二维显示屏呈现虚拟信息，因此真假很容易分辨；而</a:t>
            </a:r>
            <a:r>
              <a:rPr lang="en-US" altLang="zh-CN" dirty="0"/>
              <a:t>MR</a:t>
            </a:r>
            <a:r>
              <a:rPr lang="zh-CN" altLang="en-US" dirty="0"/>
              <a:t>设备直接向视网膜投射整个</a:t>
            </a:r>
            <a:r>
              <a:rPr lang="en-US" altLang="zh-CN" dirty="0"/>
              <a:t>4</a:t>
            </a:r>
            <a:r>
              <a:rPr lang="zh-CN" altLang="en-US" dirty="0"/>
              <a:t>维光场，所以用户从</a:t>
            </a:r>
            <a:r>
              <a:rPr lang="en-US" altLang="zh-CN" dirty="0"/>
              <a:t>Magic Leap</a:t>
            </a:r>
            <a:r>
              <a:rPr lang="zh-CN" altLang="en-US" dirty="0"/>
              <a:t>看到的物体和看真实的物体，从数学上是没有什么区别的，是没有信息损失的）。 </a:t>
            </a:r>
            <a:endParaRPr lang="en-US" altLang="zh-CN" dirty="0"/>
          </a:p>
          <a:p>
            <a:r>
              <a:rPr lang="en-US" altLang="zh-CN" dirty="0"/>
              <a:t>AR</a:t>
            </a:r>
            <a:r>
              <a:rPr lang="zh-CN" altLang="en-US" dirty="0"/>
              <a:t>设备」与「</a:t>
            </a:r>
            <a:r>
              <a:rPr lang="en-US" altLang="zh-CN" dirty="0"/>
              <a:t>MR</a:t>
            </a:r>
            <a:r>
              <a:rPr lang="zh-CN" altLang="en-US" dirty="0"/>
              <a:t>设备」的界限不是绝对的，这里把它们分为这两类，主要是让大家明白他们所应用的技术和达到的效果是有所区别的。</a:t>
            </a:r>
            <a:r>
              <a:rPr lang="en-US" altLang="zh-CN" dirty="0"/>
              <a:t>AR</a:t>
            </a:r>
            <a:r>
              <a:rPr lang="zh-CN" altLang="en-US" dirty="0"/>
              <a:t>设备未来也会使用</a:t>
            </a:r>
            <a:r>
              <a:rPr lang="en-US" altLang="zh-CN" dirty="0"/>
              <a:t>SLAM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定位与地图构建</a:t>
            </a:r>
            <a:r>
              <a:rPr lang="en-US" altLang="zh-CN" dirty="0"/>
              <a:t>)</a:t>
            </a:r>
            <a:r>
              <a:rPr lang="zh-CN" altLang="en-US" dirty="0"/>
              <a:t> 、数字光场以及视网膜投射等技术（比如</a:t>
            </a:r>
            <a:r>
              <a:rPr lang="en-US" altLang="zh-CN" dirty="0"/>
              <a:t>Google </a:t>
            </a:r>
            <a:r>
              <a:rPr lang="zh-CN" altLang="en-US" dirty="0"/>
              <a:t>的</a:t>
            </a:r>
            <a:r>
              <a:rPr lang="en-US" altLang="zh-CN" dirty="0"/>
              <a:t>Project Tango</a:t>
            </a:r>
            <a:r>
              <a:rPr lang="zh-CN" altLang="en-US" dirty="0"/>
              <a:t>），这时</a:t>
            </a:r>
            <a:r>
              <a:rPr lang="en-US" altLang="zh-CN" dirty="0"/>
              <a:t>AR</a:t>
            </a:r>
            <a:r>
              <a:rPr lang="zh-CN" altLang="en-US" dirty="0"/>
              <a:t>也就演化为</a:t>
            </a:r>
            <a:r>
              <a:rPr lang="en-US" altLang="zh-CN" dirty="0"/>
              <a:t>MR</a:t>
            </a:r>
            <a:r>
              <a:rPr lang="zh-CN" altLang="en-US" dirty="0"/>
              <a:t>了吧。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14476E-1819-44DC-8EA2-F4A6A7BE3B13}"/>
              </a:ext>
            </a:extLst>
          </p:cNvPr>
          <p:cNvSpPr/>
          <p:nvPr/>
        </p:nvSpPr>
        <p:spPr>
          <a:xfrm>
            <a:off x="10696813" y="2080552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FaceU</a:t>
            </a:r>
            <a:endParaRPr 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CA472781-2105-48C1-B200-388A4752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514" y="489822"/>
            <a:ext cx="1637434" cy="8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6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FEEE4-2757-4EDE-856A-B8ADC26A2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0" y="1442501"/>
            <a:ext cx="5363633" cy="4022725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74104347-507E-41AA-9469-951FBDFBB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/>
          <a:stretch/>
        </p:blipFill>
        <p:spPr>
          <a:xfrm>
            <a:off x="6096000" y="3218212"/>
            <a:ext cx="4999279" cy="3503221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7F540DAB-D2E6-4084-AB81-9A5BA19BE4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" b="11872"/>
          <a:stretch/>
        </p:blipFill>
        <p:spPr>
          <a:xfrm>
            <a:off x="6096000" y="132594"/>
            <a:ext cx="4769922" cy="28303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6349749-F73C-4968-ABCB-9D27C6D5A7EB}"/>
              </a:ext>
            </a:extLst>
          </p:cNvPr>
          <p:cNvCxnSpPr/>
          <p:nvPr/>
        </p:nvCxnSpPr>
        <p:spPr>
          <a:xfrm flipV="1">
            <a:off x="4168239" y="1862569"/>
            <a:ext cx="2422620" cy="15912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5D01369-24D3-4DE8-8D16-60036D776A58}"/>
              </a:ext>
            </a:extLst>
          </p:cNvPr>
          <p:cNvCxnSpPr/>
          <p:nvPr/>
        </p:nvCxnSpPr>
        <p:spPr>
          <a:xfrm>
            <a:off x="2766951" y="3895106"/>
            <a:ext cx="3978233" cy="1570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4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EB76A5-58C5-46E1-80D6-757F114AA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1" b="2956"/>
          <a:stretch/>
        </p:blipFill>
        <p:spPr>
          <a:xfrm>
            <a:off x="2192976" y="286603"/>
            <a:ext cx="9868333" cy="5882422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3B2B746-4FFA-4EFE-AF20-E5F163939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816" y="358301"/>
            <a:ext cx="3654962" cy="3055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A9B1C2-0535-493C-8AC0-7A7FB382C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19" y="3710903"/>
            <a:ext cx="3481572" cy="26764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24BDB9-F02F-4848-B2A7-8368937290D0}"/>
              </a:ext>
            </a:extLst>
          </p:cNvPr>
          <p:cNvSpPr/>
          <p:nvPr/>
        </p:nvSpPr>
        <p:spPr>
          <a:xfrm>
            <a:off x="4765171" y="3413951"/>
            <a:ext cx="1496291" cy="122315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4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325</Words>
  <Application>Microsoft Office PowerPoint</Application>
  <PresentationFormat>宽屏</PresentationFormat>
  <Paragraphs>16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맑은 고딕</vt:lpstr>
      <vt:lpstr>Arial</vt:lpstr>
      <vt:lpstr>Calibri</vt:lpstr>
      <vt:lpstr>Calibri Light</vt:lpstr>
      <vt:lpstr>Office 主题​​</vt:lpstr>
      <vt:lpstr>MR AR</vt:lpstr>
      <vt:lpstr>PowerPoint 演示文稿</vt:lpstr>
      <vt:lpstr>PowerPoint 演示文稿</vt:lpstr>
      <vt:lpstr>AR MR Differents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 AR</dc:title>
  <dc:creator>Miao</dc:creator>
  <cp:lastModifiedBy>xiaoyun750@126.com</cp:lastModifiedBy>
  <cp:revision>11</cp:revision>
  <dcterms:created xsi:type="dcterms:W3CDTF">2017-10-30T16:47:20Z</dcterms:created>
  <dcterms:modified xsi:type="dcterms:W3CDTF">2017-11-28T15:45:43Z</dcterms:modified>
</cp:coreProperties>
</file>